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  <p:sldId id="266" r:id="rId5"/>
    <p:sldId id="265" r:id="rId6"/>
    <p:sldId id="269" r:id="rId7"/>
    <p:sldId id="270" r:id="rId8"/>
    <p:sldId id="256" r:id="rId9"/>
    <p:sldId id="267" r:id="rId10"/>
    <p:sldId id="259" r:id="rId11"/>
    <p:sldId id="260" r:id="rId12"/>
    <p:sldId id="268" r:id="rId13"/>
    <p:sldId id="26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72" d="100"/>
          <a:sy n="72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FDBB-BA4D-4AF4-9AC1-DC279443C86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323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148C-B2DF-4279-A3CD-990BAD6CF11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728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9602A-8BC8-4FC2-B592-32680FD951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064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5751-4921-406F-83E0-9A1A2D1AE3B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631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9138-5A89-4DE2-8ECA-52C684517A2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93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260F-9920-44F5-BF07-04F4DC77C7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78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CC40-31DA-4C60-811E-2FE0092144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74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6F06-9D7E-48AF-A3FB-56721B8A19A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6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8743-CB97-4F41-8A3B-FDB76F69ADC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8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A524-31E8-4D3E-B8D7-C88505D87B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60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576D-1E5B-4136-90F2-F54281C5AF8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794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137FB-A129-4332-9F9F-BD76E5BAF0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215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647F-C7F2-46C7-BE6F-40258CDB8B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581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51C05FE-77EC-4D33-8D44-5F89EF7B72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&#7840;C%20TIEU%20HOC\13%20-%20that%20la%20hay%20a.m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a5d6a26_12ed0ad3_anhve1033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 - that la hay a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48375"/>
            <a:ext cx="381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7162800" cy="1752600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vi-VN" sz="4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TRƯỜNG TIỂU HỌC ÁI MỘ A</a:t>
            </a:r>
          </a:p>
          <a:p>
            <a:pPr algn="ctr"/>
            <a:endParaRPr lang="vi-VN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133600"/>
            <a:ext cx="4876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MÔN: CHÍNH TẢ</a:t>
            </a:r>
          </a:p>
          <a:p>
            <a:pPr marL="0" indent="0" eaLnBrk="1" hangingPunct="1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19800" y="6096000"/>
            <a:ext cx="25146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8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9226" grpId="0" animBg="1"/>
      <p:bldP spid="922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34950"/>
            <a:ext cx="9067800" cy="1249363"/>
          </a:xfrm>
          <a:solidFill>
            <a:srgbClr val="92D050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l" eaLnBrk="1" hangingPunct="1"/>
            <a:r>
              <a:rPr lang="en-US" altLang="vi-VN" sz="3200" dirty="0" smtClean="0">
                <a:latin typeface="Times New Roman" pitchFamily="18" charset="0"/>
              </a:rPr>
              <a:t>  </a:t>
            </a:r>
            <a:r>
              <a:rPr lang="en-US" altLang="vi-VN" sz="3200" dirty="0" err="1" smtClean="0">
                <a:latin typeface="Times New Roman" pitchFamily="18" charset="0"/>
              </a:rPr>
              <a:t>Bài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tập</a:t>
            </a:r>
            <a:r>
              <a:rPr lang="en-US" altLang="vi-VN" sz="3200" dirty="0" smtClean="0">
                <a:latin typeface="Times New Roman" pitchFamily="18" charset="0"/>
              </a:rPr>
              <a:t> 1:</a:t>
            </a:r>
            <a:br>
              <a:rPr lang="en-US" altLang="vi-VN" sz="3200" dirty="0" smtClean="0">
                <a:latin typeface="Times New Roman" pitchFamily="18" charset="0"/>
              </a:rPr>
            </a:br>
            <a:r>
              <a:rPr lang="en-US" altLang="vi-VN" sz="3200" dirty="0" smtClean="0">
                <a:latin typeface="Times New Roman" pitchFamily="18" charset="0"/>
              </a:rPr>
              <a:t>  </a:t>
            </a:r>
            <a:r>
              <a:rPr lang="en-US" altLang="vi-VN" sz="3200" dirty="0" err="1" smtClean="0">
                <a:latin typeface="Times New Roman" pitchFamily="18" charset="0"/>
              </a:rPr>
              <a:t>Thi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tìm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nhanh</a:t>
            </a:r>
            <a:r>
              <a:rPr lang="en-US" altLang="vi-VN" sz="3200" dirty="0" smtClean="0">
                <a:latin typeface="Times New Roman" pitchFamily="18" charset="0"/>
              </a:rPr>
              <a:t> các </a:t>
            </a:r>
            <a:r>
              <a:rPr lang="en-US" altLang="vi-VN" sz="3200" dirty="0" err="1" smtClean="0">
                <a:latin typeface="Times New Roman" pitchFamily="18" charset="0"/>
              </a:rPr>
              <a:t>tiếng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có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vần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rgbClr val="FF0066"/>
                </a:solidFill>
                <a:latin typeface="Times New Roman" pitchFamily="18" charset="0"/>
              </a:rPr>
              <a:t>ai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hoặc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b="1" i="1" dirty="0" smtClean="0">
                <a:solidFill>
                  <a:srgbClr val="FF0066"/>
                </a:solidFill>
                <a:latin typeface="Times New Roman" pitchFamily="18" charset="0"/>
              </a:rPr>
              <a:t>ay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33226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vi-VN" b="1" dirty="0" smtClean="0">
                <a:solidFill>
                  <a:srgbClr val="FF0066"/>
                </a:solidFill>
                <a:latin typeface="Times New Roman" pitchFamily="18" charset="0"/>
              </a:rPr>
              <a:t>M</a:t>
            </a:r>
            <a:r>
              <a:rPr lang="en-US" altLang="vi-VN" b="1" dirty="0" smtClean="0">
                <a:latin typeface="Times New Roman" pitchFamily="18" charset="0"/>
              </a:rPr>
              <a:t> : </a:t>
            </a:r>
            <a:r>
              <a:rPr lang="en-US" altLang="vi-VN" b="1" dirty="0" err="1" smtClean="0">
                <a:latin typeface="Times New Roman" pitchFamily="18" charset="0"/>
              </a:rPr>
              <a:t>cái</a:t>
            </a:r>
            <a:r>
              <a:rPr lang="en-US" altLang="vi-VN" b="1" dirty="0" smtClean="0">
                <a:latin typeface="Times New Roman" pitchFamily="18" charset="0"/>
              </a:rPr>
              <a:t> t</a:t>
            </a:r>
            <a:r>
              <a:rPr lang="en-US" altLang="vi-VN" b="1" dirty="0" smtClean="0">
                <a:solidFill>
                  <a:srgbClr val="FF0066"/>
                </a:solidFill>
                <a:latin typeface="Times New Roman" pitchFamily="18" charset="0"/>
              </a:rPr>
              <a:t>ai ,</a:t>
            </a:r>
            <a:r>
              <a:rPr lang="en-US" altLang="vi-VN" sz="1400" b="1" dirty="0" smtClean="0">
                <a:solidFill>
                  <a:srgbClr val="FF0066"/>
                </a:solidFill>
                <a:latin typeface="Times New Roman" pitchFamily="18" charset="0"/>
              </a:rPr>
              <a:t>..................................</a:t>
            </a:r>
            <a:endParaRPr lang="en-US" altLang="vi-VN" sz="24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FF0066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FF0066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FF0066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FF0066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FF0066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819400"/>
            <a:ext cx="4038600" cy="3505200"/>
          </a:xfrm>
        </p:spPr>
        <p:txBody>
          <a:bodyPr/>
          <a:lstStyle/>
          <a:p>
            <a:pPr eaLnBrk="1" hangingPunct="1"/>
            <a:r>
              <a:rPr lang="en-US" altLang="vi-VN" b="1" dirty="0" smtClean="0">
                <a:solidFill>
                  <a:srgbClr val="FF0066"/>
                </a:solidFill>
                <a:latin typeface="Times New Roman" pitchFamily="18" charset="0"/>
              </a:rPr>
              <a:t>M </a:t>
            </a:r>
            <a:r>
              <a:rPr lang="en-US" altLang="vi-VN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vi-VN" b="1" dirty="0" err="1" smtClean="0">
                <a:solidFill>
                  <a:srgbClr val="002060"/>
                </a:solidFill>
                <a:latin typeface="Times New Roman" pitchFamily="18" charset="0"/>
              </a:rPr>
              <a:t>chân</a:t>
            </a:r>
            <a:r>
              <a:rPr lang="en-US" altLang="vi-VN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2060"/>
                </a:solidFill>
                <a:latin typeface="Times New Roman" pitchFamily="18" charset="0"/>
              </a:rPr>
              <a:t>t</a:t>
            </a:r>
            <a:r>
              <a:rPr lang="en-US" altLang="vi-VN" b="1" dirty="0" err="1" smtClean="0">
                <a:solidFill>
                  <a:srgbClr val="FF0066"/>
                </a:solidFill>
                <a:latin typeface="Times New Roman" pitchFamily="18" charset="0"/>
              </a:rPr>
              <a:t>ay</a:t>
            </a:r>
            <a:r>
              <a:rPr lang="en-US" altLang="vi-VN" b="1" dirty="0" smtClean="0">
                <a:solidFill>
                  <a:srgbClr val="002060"/>
                </a:solidFill>
                <a:latin typeface="Times New Roman" pitchFamily="18" charset="0"/>
              </a:rPr>
              <a:t> ,</a:t>
            </a:r>
            <a:r>
              <a:rPr lang="en-US" altLang="vi-VN" sz="1400" b="1" dirty="0" smtClean="0">
                <a:solidFill>
                  <a:srgbClr val="002060"/>
                </a:solidFill>
                <a:latin typeface="Times New Roman" pitchFamily="18" charset="0"/>
              </a:rPr>
              <a:t>….....................</a:t>
            </a:r>
            <a:endParaRPr lang="en-US" altLang="vi-VN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002060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002060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002060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002060"/>
                </a:solidFill>
                <a:latin typeface="Times New Roman" pitchFamily="18" charset="0"/>
              </a:rPr>
              <a:t>………………………………………………………..</a:t>
            </a:r>
          </a:p>
          <a:p>
            <a:pPr eaLnBrk="1" hangingPunct="1">
              <a:buFontTx/>
              <a:buNone/>
            </a:pPr>
            <a:endParaRPr lang="en-US" altLang="vi-VN" sz="1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vi-VN" sz="1400" b="1" dirty="0" smtClean="0">
                <a:solidFill>
                  <a:srgbClr val="002060"/>
                </a:solidFill>
                <a:latin typeface="Times New Roman" pitchFamily="18" charset="0"/>
              </a:rPr>
              <a:t>………………………………………………………..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27025" y="2895600"/>
            <a:ext cx="4191000" cy="354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2060"/>
              </a:solidFill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4538663" y="2895600"/>
            <a:ext cx="4191000" cy="353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206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95600" y="3246438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ai đó,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09600" y="3779838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  <a:t> chai,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362200" y="3779838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mãi mãi,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3250" y="4341813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bãi sình,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071688" y="4354513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bài thơ,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429000" y="4313238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phải,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57200" y="4860925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chải tóc,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981200" y="4846638"/>
            <a:ext cx="266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mười hai,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7200" y="5380038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mai mốt,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057400" y="5303838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giải bài tập,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57200" y="5837238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mái tóc,mái nhà,mái đầu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7136296" y="272960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 err="1">
                <a:solidFill>
                  <a:srgbClr val="002060"/>
                </a:solidFill>
                <a:latin typeface="Times New Roman" pitchFamily="18" charset="0"/>
              </a:rPr>
              <a:t>chạy</a:t>
            </a:r>
            <a: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572000" y="3779838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say sưa,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248400" y="3779838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máy bay,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648200" y="4313238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may mắn,chạy như bay,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648200" y="4770438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 err="1">
                <a:solidFill>
                  <a:srgbClr val="002060"/>
                </a:solidFill>
                <a:latin typeface="Times New Roman" pitchFamily="18" charset="0"/>
              </a:rPr>
              <a:t>này</a:t>
            </a:r>
            <a: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itchFamily="18" charset="0"/>
              </a:rPr>
              <a:t>nọ</a:t>
            </a:r>
            <a: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itchFamily="18" charset="0"/>
              </a:rPr>
              <a:t>máy</a:t>
            </a:r>
            <a: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itchFamily="18" charset="0"/>
              </a:rPr>
              <a:t>móc</a:t>
            </a:r>
            <a: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itchFamily="18" charset="0"/>
              </a:rPr>
              <a:t>ngay</a:t>
            </a:r>
            <a: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800600" y="5303838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ngày nay,máy xay lúa,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4648200" y="5837238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2060"/>
                </a:solidFill>
                <a:latin typeface="Times New Roman" pitchFamily="18" charset="0"/>
              </a:rPr>
              <a:t>cháy nhà,hãy, ngáy ngủ</a:t>
            </a:r>
          </a:p>
        </p:txBody>
      </p:sp>
      <p:sp>
        <p:nvSpPr>
          <p:cNvPr id="8217" name="Rectangle 4"/>
          <p:cNvSpPr>
            <a:spLocks noChangeArrowheads="1"/>
          </p:cNvSpPr>
          <p:nvPr/>
        </p:nvSpPr>
        <p:spPr bwMode="auto">
          <a:xfrm>
            <a:off x="838200" y="-228600"/>
            <a:ext cx="8839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altLang="vi-VN" sz="3200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1" grpId="0"/>
      <p:bldP spid="5142" grpId="0"/>
      <p:bldP spid="5143" grpId="0"/>
      <p:bldP spid="5144" grpId="0"/>
      <p:bldP spid="5145" grpId="0"/>
      <p:bldP spid="5146" grpId="0"/>
      <p:bldP spid="5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1111250"/>
            <a:ext cx="8686801" cy="1143000"/>
          </a:xfrm>
          <a:solidFill>
            <a:srgbClr val="92D05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altLang="vi-VN" sz="3200" dirty="0" err="1" smtClean="0">
                <a:latin typeface="Times New Roman" pitchFamily="18" charset="0"/>
              </a:rPr>
              <a:t>Bài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tập</a:t>
            </a:r>
            <a:r>
              <a:rPr lang="en-US" altLang="vi-VN" sz="3200" dirty="0" smtClean="0">
                <a:latin typeface="Times New Roman" pitchFamily="18" charset="0"/>
              </a:rPr>
              <a:t> 2:</a:t>
            </a:r>
            <a:br>
              <a:rPr lang="en-US" altLang="vi-VN" sz="3200" dirty="0" smtClean="0">
                <a:latin typeface="Times New Roman" pitchFamily="18" charset="0"/>
              </a:rPr>
            </a:br>
            <a:r>
              <a:rPr lang="en-US" altLang="vi-VN" sz="3200" dirty="0" err="1" smtClean="0">
                <a:latin typeface="Times New Roman" pitchFamily="18" charset="0"/>
              </a:rPr>
              <a:t>Thi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tìm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nhanh</a:t>
            </a:r>
            <a:r>
              <a:rPr lang="en-US" altLang="vi-VN" sz="3200" dirty="0" smtClean="0">
                <a:latin typeface="Times New Roman" pitchFamily="18" charset="0"/>
              </a:rPr>
              <a:t> các </a:t>
            </a:r>
            <a:r>
              <a:rPr lang="en-US" altLang="vi-VN" sz="3200" dirty="0" err="1" smtClean="0">
                <a:latin typeface="Times New Roman" pitchFamily="18" charset="0"/>
              </a:rPr>
              <a:t>tiếng</a:t>
            </a:r>
            <a:r>
              <a:rPr lang="en-US" altLang="vi-VN" sz="3200" dirty="0" smtClean="0">
                <a:latin typeface="Times New Roman" pitchFamily="18" charset="0"/>
              </a:rPr>
              <a:t>, </a:t>
            </a:r>
            <a:r>
              <a:rPr lang="en-US" altLang="vi-VN" sz="3200" dirty="0" err="1" smtClean="0">
                <a:latin typeface="Times New Roman" pitchFamily="18" charset="0"/>
              </a:rPr>
              <a:t>bắt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đầu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</a:rPr>
              <a:t>bằng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1326" name="Group 62"/>
          <p:cNvGraphicFramePr>
            <a:graphicFrameLocks noGrp="1"/>
          </p:cNvGraphicFramePr>
          <p:nvPr>
            <p:ph idx="1"/>
          </p:nvPr>
        </p:nvGraphicFramePr>
        <p:xfrm>
          <a:off x="374650" y="4237038"/>
          <a:ext cx="8458200" cy="2087572"/>
        </p:xfrm>
        <a:graphic>
          <a:graphicData uri="http://schemas.openxmlformats.org/drawingml/2006/table">
            <a:tbl>
              <a:tblPr/>
              <a:tblGrid>
                <a:gridCol w="2349500"/>
                <a:gridCol w="6108700"/>
              </a:tblGrid>
              <a:tr h="1142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endParaRPr kumimoji="0" lang="en-US" altLang="vi-V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……………………………………………………………………………………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8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……………………………………………………………………………………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2765425" y="42259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so sánh ,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4343400" y="423545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sạch sẽ ,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6169025" y="465296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</a:rPr>
              <a:t>sẽ ,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5343525" y="46751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sâu ,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4495800" y="4638675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</a:rPr>
              <a:t>sấu ,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3657600" y="4638675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sóc ,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2743200" y="4638675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sáo ,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2743200" y="534511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xấu xa,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3962400" y="534511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xào xạc,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5389563" y="5345113"/>
            <a:ext cx="2306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xinh xinh,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086600" y="534511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xuất hiện,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2743200" y="578167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xác xơ,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3962400" y="579596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xao xuyến,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5791200" y="5781675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xôn xao,</a:t>
            </a: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7239000" y="57959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xung sức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5867400" y="4257675"/>
            <a:ext cx="307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sạch sành sanh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6858000" y="4638675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</a:rPr>
              <a:t>sang sông</a:t>
            </a:r>
          </a:p>
        </p:txBody>
      </p:sp>
      <p:sp>
        <p:nvSpPr>
          <p:cNvPr id="9247" name="Rectangle 4"/>
          <p:cNvSpPr>
            <a:spLocks noChangeArrowheads="1"/>
          </p:cNvSpPr>
          <p:nvPr/>
        </p:nvSpPr>
        <p:spPr bwMode="auto">
          <a:xfrm>
            <a:off x="838200" y="-228600"/>
            <a:ext cx="8839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altLang="vi-VN" sz="3200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7" grpId="0"/>
      <p:bldP spid="6188" grpId="0"/>
      <p:bldP spid="6190" grpId="0"/>
      <p:bldP spid="6191" grpId="0"/>
      <p:bldP spid="6192" grpId="0"/>
      <p:bldP spid="6193" grpId="0"/>
      <p:bldP spid="6194" grpId="0"/>
      <p:bldP spid="6196" grpId="0"/>
      <p:bldP spid="6197" grpId="0"/>
      <p:bldP spid="6198" grpId="0"/>
      <p:bldP spid="6199" grpId="0"/>
      <p:bldP spid="6200" grpId="0"/>
      <p:bldP spid="6201" grpId="0"/>
      <p:bldP spid="6202" grpId="0"/>
      <p:bldP spid="6203" grpId="0"/>
      <p:bldP spid="6189" grpId="0"/>
      <p:bldP spid="6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 rot="10800000">
            <a:off x="533400" y="609600"/>
            <a:ext cx="86106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7162800" cy="2077492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66FFFF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30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.VnTime" pitchFamily="34" charset="0"/>
              </a:rPr>
              <a:t>Xem</a:t>
            </a:r>
            <a:r>
              <a:rPr lang="en-US" sz="3600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.VnTime" pitchFamily="34" charset="0"/>
              </a:rPr>
              <a:t>bµi</a:t>
            </a:r>
            <a:r>
              <a:rPr lang="en-US" sz="3600" dirty="0" smtClean="0">
                <a:solidFill>
                  <a:srgbClr val="000099"/>
                </a:solidFill>
                <a:latin typeface=".VnTime" pitchFamily="34" charset="0"/>
              </a:rPr>
              <a:t>:</a:t>
            </a:r>
            <a:endParaRPr lang="en-US" sz="30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3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486275" cy="2452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9600" kern="10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Về nhà</a:t>
            </a:r>
          </a:p>
        </p:txBody>
      </p:sp>
      <p:pic>
        <p:nvPicPr>
          <p:cNvPr id="12293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34025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7" descr="68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96000"/>
            <a:ext cx="685800" cy="762000"/>
          </a:xfrm>
          <a:prstGeom prst="actionButtonHome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93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64008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Kính chào quý thầy, cô !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0" y="3429000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Chúc các em học tốt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6" grpId="1" animBg="1"/>
      <p:bldP spid="13316" grpId="2" animBg="1"/>
      <p:bldP spid="13319" grpId="0"/>
      <p:bldP spid="13319" grpId="1"/>
      <p:bldP spid="1331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 txBox="1">
            <a:spLocks noChangeArrowheads="1"/>
          </p:cNvSpPr>
          <p:nvPr/>
        </p:nvSpPr>
        <p:spPr bwMode="auto">
          <a:xfrm>
            <a:off x="762000" y="611188"/>
            <a:ext cx="8839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vi-VN" sz="3200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2057400" y="2057400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BÀI CŨ </a:t>
            </a:r>
            <a:endParaRPr lang="vi-VN" altLang="vi-VN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 descr="anh ngoi truong 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1752600"/>
            <a:ext cx="8153400" cy="3276600"/>
          </a:xfrm>
          <a:prstGeom prst="rect">
            <a:avLst/>
          </a:prstGeom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2743200" y="6096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alt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5105400" y="58674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838200" y="-228600"/>
            <a:ext cx="8839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altLang="vi-VN" sz="3200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52400" y="1524000"/>
            <a:ext cx="861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667000" y="6096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alt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81000" y="5105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chính tả có những dấu câu gì ?</a:t>
            </a:r>
            <a:endParaRPr lang="vi-VN" alt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57200" y="52578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chữ nào viết hoa ?</a:t>
            </a:r>
            <a:endParaRPr lang="vi-VN" alt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57200" y="52578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chữ nào viết khó ?</a:t>
            </a:r>
            <a:endParaRPr lang="vi-VN" alt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2514600"/>
            <a:ext cx="838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0200" y="3963988"/>
            <a:ext cx="144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2057400"/>
            <a:ext cx="144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2514600"/>
            <a:ext cx="1981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5"/>
          <p:cNvCxnSpPr/>
          <p:nvPr/>
        </p:nvCxnSpPr>
        <p:spPr>
          <a:xfrm>
            <a:off x="6705600" y="2971800"/>
            <a:ext cx="137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13"/>
          <p:cNvCxnSpPr/>
          <p:nvPr/>
        </p:nvCxnSpPr>
        <p:spPr>
          <a:xfrm>
            <a:off x="7924800" y="1981200"/>
            <a:ext cx="838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57" name="Rectangle 4"/>
          <p:cNvSpPr>
            <a:spLocks noChangeArrowheads="1"/>
          </p:cNvSpPr>
          <p:nvPr/>
        </p:nvSpPr>
        <p:spPr bwMode="auto">
          <a:xfrm>
            <a:off x="838200" y="-228600"/>
            <a:ext cx="8839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altLang="vi-VN" sz="3200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7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138112" y="5338762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88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7870031" y="53300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9"/>
          <p:cNvSpPr txBox="1">
            <a:spLocks noChangeArrowheads="1"/>
          </p:cNvSpPr>
          <p:nvPr/>
        </p:nvSpPr>
        <p:spPr bwMode="auto">
          <a:xfrm>
            <a:off x="1447800" y="1828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6600CC"/>
                </a:solidFill>
                <a:latin typeface="HP001 4H" pitchFamily="34" charset="-127"/>
              </a:rPr>
              <a:t>	</a:t>
            </a:r>
            <a:endParaRPr lang="en-US" sz="2800" b="1">
              <a:solidFill>
                <a:srgbClr val="6600CC"/>
              </a:solidFill>
              <a:latin typeface="HP001 4H" pitchFamily="34" charset="-127"/>
            </a:endParaRPr>
          </a:p>
        </p:txBody>
      </p:sp>
      <p:sp>
        <p:nvSpPr>
          <p:cNvPr id="6149" name="Line 15"/>
          <p:cNvSpPr>
            <a:spLocks noChangeShapeType="1"/>
          </p:cNvSpPr>
          <p:nvPr/>
        </p:nvSpPr>
        <p:spPr bwMode="auto">
          <a:xfrm flipV="1">
            <a:off x="59436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5867400" y="1371600"/>
            <a:ext cx="230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.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1066800" y="4572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khó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57600" y="3336925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438400" y="1752600"/>
            <a:ext cx="3810000" cy="90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4400" b="1" dirty="0" err="1">
                <a:solidFill>
                  <a:srgbClr val="FF0066"/>
                </a:solidFill>
              </a:rPr>
              <a:t>t</a:t>
            </a:r>
            <a:r>
              <a:rPr lang="en-US" sz="4400" b="1" dirty="0" err="1" smtClean="0">
                <a:solidFill>
                  <a:srgbClr val="FF0066"/>
                </a:solidFill>
              </a:rPr>
              <a:t>iếng</a:t>
            </a:r>
            <a:r>
              <a:rPr lang="en-US" sz="4400" b="1" dirty="0" smtClean="0">
                <a:solidFill>
                  <a:srgbClr val="FF0066"/>
                </a:solidFill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</a:rPr>
              <a:t>trống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6155" name="Rectangle 30"/>
          <p:cNvSpPr>
            <a:spLocks noChangeArrowheads="1"/>
          </p:cNvSpPr>
          <p:nvPr/>
        </p:nvSpPr>
        <p:spPr bwMode="auto">
          <a:xfrm>
            <a:off x="3276600" y="4114800"/>
            <a:ext cx="230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90800" y="3641771"/>
            <a:ext cx="426720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66"/>
                </a:solidFill>
              </a:rPr>
              <a:t>trang</a:t>
            </a:r>
            <a:r>
              <a:rPr lang="en-US" sz="4400" b="1" dirty="0" smtClean="0">
                <a:solidFill>
                  <a:srgbClr val="FF0066"/>
                </a:solidFill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</a:rPr>
              <a:t>nghiêm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38400" y="2743200"/>
            <a:ext cx="3810000" cy="90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0066"/>
                </a:solidFill>
              </a:rPr>
              <a:t>r</a:t>
            </a:r>
            <a:r>
              <a:rPr lang="en-US" sz="4400" b="1" dirty="0" smtClean="0">
                <a:solidFill>
                  <a:srgbClr val="FF0066"/>
                </a:solidFill>
              </a:rPr>
              <a:t>ung </a:t>
            </a:r>
            <a:r>
              <a:rPr lang="en-US" sz="4400" b="1" dirty="0" err="1" smtClean="0">
                <a:solidFill>
                  <a:srgbClr val="FF0066"/>
                </a:solidFill>
              </a:rPr>
              <a:t>động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286000" y="4834817"/>
            <a:ext cx="381000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4400" b="1" dirty="0" err="1">
                <a:solidFill>
                  <a:srgbClr val="FF0066"/>
                </a:solidFill>
              </a:rPr>
              <a:t>t</a:t>
            </a:r>
            <a:r>
              <a:rPr lang="en-US" sz="4400" b="1" dirty="0" err="1" smtClean="0">
                <a:solidFill>
                  <a:srgbClr val="FF0066"/>
                </a:solidFill>
              </a:rPr>
              <a:t>hước</a:t>
            </a:r>
            <a:r>
              <a:rPr lang="en-US" sz="4400" b="1" dirty="0" smtClean="0">
                <a:solidFill>
                  <a:srgbClr val="FF0066"/>
                </a:solidFill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</a:rPr>
              <a:t>kẻ</a:t>
            </a:r>
            <a:endParaRPr lang="en-US" sz="4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4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 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209800" y="9144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/>
                <a:cs typeface="Times New Roman"/>
              </a:rPr>
              <a:t>Viết bài vào vở</a:t>
            </a:r>
          </a:p>
        </p:txBody>
      </p:sp>
      <p:pic>
        <p:nvPicPr>
          <p:cNvPr id="7172" name="Picture 5" descr="be ho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362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629400" y="3581400"/>
            <a:ext cx="152400" cy="25908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3800">
              <a:latin typeface="Arial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 rot="5400000">
            <a:off x="5334000" y="2362200"/>
            <a:ext cx="152400" cy="25908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vi-VN" sz="3800">
              <a:latin typeface="Arial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 rot="5400000">
            <a:off x="5543550" y="4895850"/>
            <a:ext cx="190500" cy="25908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vi-VN" sz="3800">
              <a:latin typeface="Arial" charset="0"/>
            </a:endParaRP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4343400" y="3657600"/>
            <a:ext cx="152400" cy="25908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3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0836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52600"/>
            <a:ext cx="7772400" cy="3276600"/>
          </a:xfrm>
        </p:spPr>
        <p:txBody>
          <a:bodyPr/>
          <a:lstStyle/>
          <a:p>
            <a:pPr algn="just" eaLnBrk="1" hangingPunct="1"/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  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Dưới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mái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trường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mới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,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sao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tiếng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trống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rung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động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kéo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dài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!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Tiếng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cô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giáo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trang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nghiêm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mà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ấm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áp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.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Tiếng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đọc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bài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của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em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cũng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vang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vang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đến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lạ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!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Em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nhìn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ai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cũng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thấy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thân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thương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.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Cả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đến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chiếc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thước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kẻ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,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chiếc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bút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chì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sao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cũng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đáng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yêu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đến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dirty="0" err="1" smtClean="0">
                <a:latin typeface="HP001 5H" pitchFamily="34" charset="0"/>
                <a:cs typeface="HP001 5H" pitchFamily="34" charset="0"/>
              </a:rPr>
              <a:t>thế</a:t>
            </a:r>
            <a:r>
              <a:rPr lang="en-US" altLang="vi-VN" sz="3600" dirty="0" smtClean="0">
                <a:latin typeface="HP001 5H" pitchFamily="34" charset="0"/>
                <a:cs typeface="HP001 5H" pitchFamily="34" charset="0"/>
              </a:rPr>
              <a:t> !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895600" y="1012825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66"/>
                </a:solidFill>
                <a:latin typeface="HP001 5H" pitchFamily="34" charset="0"/>
                <a:cs typeface="HP001 5H" pitchFamily="34" charset="0"/>
              </a:rPr>
              <a:t>Ngôi</a:t>
            </a:r>
            <a:r>
              <a:rPr lang="en-US" altLang="vi-VN" sz="3600" b="1" dirty="0">
                <a:solidFill>
                  <a:srgbClr val="FF0066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HP001 5H" pitchFamily="34" charset="0"/>
                <a:cs typeface="HP001 5H" pitchFamily="34" charset="0"/>
              </a:rPr>
              <a:t>trường</a:t>
            </a:r>
            <a:r>
              <a:rPr lang="en-US" altLang="vi-VN" sz="3600" b="1" dirty="0">
                <a:solidFill>
                  <a:srgbClr val="FF0066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HP001 5H" pitchFamily="34" charset="0"/>
                <a:cs typeface="HP001 5H" pitchFamily="34" charset="0"/>
              </a:rPr>
              <a:t>mới</a:t>
            </a:r>
            <a:endParaRPr lang="en-US" altLang="vi-VN" sz="3600" b="1" dirty="0">
              <a:solidFill>
                <a:srgbClr val="FF0066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5105400" y="58674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371600" y="228600"/>
            <a:ext cx="5791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vi-VN" sz="3200" dirty="0" smtClean="0">
                <a:solidFill>
                  <a:schemeClr val="tx2"/>
                </a:solidFill>
                <a:latin typeface="HP001 5H" pitchFamily="34" charset="0"/>
                <a:cs typeface="HP001 5H" pitchFamily="34" charset="0"/>
              </a:rPr>
              <a:t>     </a:t>
            </a:r>
            <a:r>
              <a:rPr lang="en-US" altLang="vi-VN" sz="3200" dirty="0" err="1">
                <a:solidFill>
                  <a:schemeClr val="tx2"/>
                </a:solidFill>
                <a:latin typeface="HP001 5H" pitchFamily="34" charset="0"/>
                <a:cs typeface="HP001 5H" pitchFamily="34" charset="0"/>
              </a:rPr>
              <a:t>Chính</a:t>
            </a:r>
            <a:r>
              <a:rPr lang="en-US" altLang="vi-VN" sz="3200" dirty="0">
                <a:solidFill>
                  <a:schemeClr val="tx2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altLang="vi-VN" sz="3200" dirty="0" err="1">
                <a:solidFill>
                  <a:schemeClr val="tx2"/>
                </a:solidFill>
                <a:latin typeface="HP001 5H" pitchFamily="34" charset="0"/>
                <a:cs typeface="HP001 5H" pitchFamily="34" charset="0"/>
              </a:rPr>
              <a:t>tả</a:t>
            </a:r>
            <a:r>
              <a:rPr lang="en-US" altLang="vi-VN" sz="3200" dirty="0">
                <a:solidFill>
                  <a:schemeClr val="tx2"/>
                </a:solidFill>
                <a:latin typeface="HP001 5H" pitchFamily="34" charset="0"/>
                <a:cs typeface="HP001 5H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562600" y="51816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vi-VN" sz="3200"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3505200" y="914400"/>
            <a:ext cx="4419600" cy="1447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3505200" y="41910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/>
                <a:cs typeface="Times New Roman"/>
              </a:rPr>
              <a:t>Hướng dẫn làm bài tập</a:t>
            </a:r>
          </a:p>
        </p:txBody>
      </p:sp>
      <p:pic>
        <p:nvPicPr>
          <p:cNvPr id="10245" name="Picture 9" descr="HINH 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3" grpId="1" animBg="1"/>
      <p:bldP spid="409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32782"/>
  <p:tag name="VIOLETTITLE" val="Tuần 6. Nghe-viết: Ngôi trường mới"/>
  <p:tag name="VIOLETLESSON" val="12"/>
  <p:tag name="VIOLETCATID" val="7840637"/>
  <p:tag name="VIOLETSUBJECT" val="Chính tả 2"/>
  <p:tag name="VIOLETAUTHORID" val="9738456"/>
  <p:tag name="VIOLETAUTHORNAME" val="nguyễn nga"/>
  <p:tag name="VIOLETAUTHORAVATAR" val="no_avatar.jpg"/>
  <p:tag name="VIOLETAUTHORADDRESS" val="tiểu học - đà nẵng"/>
  <p:tag name="VIOLETDATE" val="2018-10-07 15:20:06"/>
  <p:tag name="VIOLETHIT" val="20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414</Words>
  <Application>Microsoft Office PowerPoint</Application>
  <PresentationFormat>On-screen Show (4:3)</PresentationFormat>
  <Paragraphs>95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Bài tập 1:   Thi tìm nhanh các tiếng có vần ai hoặc ay</vt:lpstr>
      <vt:lpstr>Bài tập 2: Thi tìm nhanh các tiếng, bắt đầu bằng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 PHUONG I</dc:creator>
  <cp:lastModifiedBy>PC_ASUS</cp:lastModifiedBy>
  <cp:revision>34</cp:revision>
  <dcterms:created xsi:type="dcterms:W3CDTF">2008-10-03T23:33:21Z</dcterms:created>
  <dcterms:modified xsi:type="dcterms:W3CDTF">2018-10-10T16:54:07Z</dcterms:modified>
</cp:coreProperties>
</file>